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7" r:id="rId5"/>
    <p:sldId id="312" r:id="rId6"/>
    <p:sldId id="300" r:id="rId7"/>
    <p:sldId id="301" r:id="rId8"/>
    <p:sldId id="281" r:id="rId9"/>
    <p:sldId id="302" r:id="rId10"/>
    <p:sldId id="303" r:id="rId11"/>
    <p:sldId id="314" r:id="rId12"/>
    <p:sldId id="305" r:id="rId13"/>
    <p:sldId id="285" r:id="rId14"/>
    <p:sldId id="286" r:id="rId15"/>
    <p:sldId id="284" r:id="rId16"/>
    <p:sldId id="282" r:id="rId17"/>
    <p:sldId id="283" r:id="rId18"/>
    <p:sldId id="288" r:id="rId19"/>
    <p:sldId id="289" r:id="rId20"/>
    <p:sldId id="293" r:id="rId21"/>
    <p:sldId id="304" r:id="rId22"/>
    <p:sldId id="315" r:id="rId23"/>
    <p:sldId id="313" r:id="rId24"/>
    <p:sldId id="306" r:id="rId25"/>
    <p:sldId id="292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02CC7-B550-4E14-A46A-E04BD4CB5F9A}" v="3944" dt="2019-04-12T09:20:18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7536-E1E8-4CDC-9631-89E6FAC11203}" type="datetimeFigureOut">
              <a:rPr lang="nl-NL" smtClean="0"/>
              <a:pPr/>
              <a:t>29-10-2020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5B1FC-C26C-49EB-9281-E4AE247FE64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44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DBF5F9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1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9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6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F5F6D-3831-4FEB-BDE6-1EF2A4080163}" type="datetimeFigureOut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29-10-2020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1E152-ECE7-4107-9299-93EFB3D47D82}" type="slidenum">
              <a:rPr lang="nl-NL" smtClean="0">
                <a:solidFill>
                  <a:srgbClr val="04617B">
                    <a:shade val="90000"/>
                  </a:srgbClr>
                </a:solidFill>
              </a:rPr>
              <a:pPr/>
              <a:t>‹nr.›</a:t>
            </a:fld>
            <a:endParaRPr lang="nl-NL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7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JJ89uP9mt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16688"/>
          </a:xfrm>
        </p:spPr>
        <p:txBody>
          <a:bodyPr vert="horz" lIns="0" rIns="18288" anchor="t">
            <a:normAutofit/>
          </a:bodyPr>
          <a:lstStyle/>
          <a:p>
            <a:pPr algn="l"/>
            <a:r>
              <a:rPr lang="nl-NL" dirty="0"/>
              <a:t>Dementie</a:t>
            </a:r>
          </a:p>
          <a:p>
            <a:pPr algn="l"/>
            <a:r>
              <a:rPr lang="nl-NL" dirty="0"/>
              <a:t>P 3 </a:t>
            </a:r>
          </a:p>
          <a:p>
            <a:pPr algn="l"/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7892B7-6F21-4004-BC33-7B9BE08DA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1266825"/>
            <a:ext cx="7851648" cy="1828800"/>
          </a:xfrm>
        </p:spPr>
        <p:txBody>
          <a:bodyPr/>
          <a:lstStyle/>
          <a:p>
            <a:pPr algn="l"/>
            <a:r>
              <a:rPr lang="nl-NL" dirty="0"/>
              <a:t>Pathologie</a:t>
            </a:r>
          </a:p>
        </p:txBody>
      </p:sp>
    </p:spTree>
    <p:extLst>
      <p:ext uri="{BB962C8B-B14F-4D97-AF65-F5344CB8AC3E}">
        <p14:creationId xmlns:p14="http://schemas.microsoft.com/office/powerpoint/2010/main" val="1002827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87802-EEF8-488D-A105-BC64303E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 van Alzheimer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C4EE0E-DE82-457B-8B72-7247982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meest voorkomende vorm van dementie (70%)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Afbraak van cellen in de </a:t>
            </a:r>
          </a:p>
          <a:p>
            <a:pPr marL="0" indent="0">
              <a:buNone/>
            </a:pPr>
            <a:r>
              <a:rPr lang="nl-NL" dirty="0"/>
              <a:t>Hersenschors door kluwen</a:t>
            </a:r>
          </a:p>
          <a:p>
            <a:pPr marL="0" indent="0">
              <a:buNone/>
            </a:pPr>
            <a:r>
              <a:rPr lang="nl-NL" dirty="0"/>
              <a:t>eiwitten in de hersenen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10AC08-56B1-475E-8010-E3DA4BFC9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083" y="2554272"/>
            <a:ext cx="3537878" cy="364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6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39922-F401-42EF-A3DB-7C3C12221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Ziekte van Alzheimer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4EFF37-9C12-4BEA-98ED-E5F93F205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Zoek op wat de symptomen van deze vorm van dementie zijn.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43D0B91-CC5C-4DB1-9B4E-3572E5605D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69"/>
          <a:stretch/>
        </p:blipFill>
        <p:spPr>
          <a:xfrm>
            <a:off x="2844929" y="4252546"/>
            <a:ext cx="5695950" cy="194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04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3F92E7E-EAC5-4599-94DA-6B562E4C7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22" y="4066828"/>
            <a:ext cx="3819378" cy="225777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E33EEE2-955C-47E0-B5CA-828660A7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Lewy</a:t>
            </a:r>
            <a:r>
              <a:rPr lang="nl-NL" dirty="0"/>
              <a:t> body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C10055-FB66-4ADA-A4EE-9BD7DDBF2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Oorzaak </a:t>
            </a:r>
          </a:p>
          <a:p>
            <a:pPr marL="0" indent="0">
              <a:buNone/>
            </a:pPr>
            <a:r>
              <a:rPr lang="nl-NL" dirty="0"/>
              <a:t>Aanwezigheid van </a:t>
            </a:r>
            <a:r>
              <a:rPr lang="nl-NL" dirty="0" err="1"/>
              <a:t>Lewy</a:t>
            </a:r>
            <a:r>
              <a:rPr lang="nl-NL" dirty="0"/>
              <a:t> </a:t>
            </a:r>
            <a:r>
              <a:rPr lang="nl-NL" dirty="0" err="1"/>
              <a:t>bodies</a:t>
            </a:r>
            <a:r>
              <a:rPr lang="nl-NL" dirty="0"/>
              <a:t> in de zenuwcellen van de hersenen. (speciale eiwitafzettingen)</a:t>
            </a:r>
          </a:p>
          <a:p>
            <a:pPr marL="0" indent="0">
              <a:buNone/>
            </a:pPr>
            <a:r>
              <a:rPr lang="nl-NL" dirty="0"/>
              <a:t>Deze ontstaan (vermoedelijk) doordat een hersencel gevaar loopt door bijvoorbeeld de aanwezigheid van gif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Meestal niet erfelijk</a:t>
            </a:r>
          </a:p>
        </p:txBody>
      </p:sp>
    </p:spTree>
    <p:extLst>
      <p:ext uri="{BB962C8B-B14F-4D97-AF65-F5344CB8AC3E}">
        <p14:creationId xmlns:p14="http://schemas.microsoft.com/office/powerpoint/2010/main" val="1829845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7806C2-FAF5-4829-B267-50F5FC78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Lewy</a:t>
            </a:r>
            <a:r>
              <a:rPr lang="nl-NL" dirty="0"/>
              <a:t> body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E51066-957C-4FBC-A312-D85E2B03F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Symptomen:</a:t>
            </a:r>
          </a:p>
          <a:p>
            <a:r>
              <a:rPr lang="nl-NL" dirty="0"/>
              <a:t>Schommelingen in geestelijke achteruitgang</a:t>
            </a:r>
          </a:p>
          <a:p>
            <a:r>
              <a:rPr lang="nl-NL" dirty="0" err="1"/>
              <a:t>Tremoren</a:t>
            </a:r>
            <a:endParaRPr lang="nl-NL" dirty="0"/>
          </a:p>
          <a:p>
            <a:r>
              <a:rPr lang="nl-NL" dirty="0"/>
              <a:t>Stijfheid langzame bewegingen</a:t>
            </a:r>
          </a:p>
          <a:p>
            <a:r>
              <a:rPr lang="nl-NL" dirty="0"/>
              <a:t>Gebogen houding</a:t>
            </a:r>
          </a:p>
          <a:p>
            <a:r>
              <a:rPr lang="nl-NL" dirty="0"/>
              <a:t>Afwijkende manier van lopen</a:t>
            </a:r>
          </a:p>
          <a:p>
            <a:r>
              <a:rPr lang="nl-NL" dirty="0"/>
              <a:t>Visuele hallucinaties</a:t>
            </a:r>
          </a:p>
          <a:p>
            <a:r>
              <a:rPr lang="nl-NL" dirty="0"/>
              <a:t>In het begin geen geheugenstoornissen, maar aandachtstoornissen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welk ander ziektebeeld lijken deze symptomen?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64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AC963-7699-40E7-B938-A361F9B0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Lewy</a:t>
            </a:r>
            <a:r>
              <a:rPr lang="nl-NL" dirty="0"/>
              <a:t> body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EA1AA-4707-4131-BFE9-408A41553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lijkt erg op ziekte van Parkinson waardoor patiënten in de eerste plaats medicijnen tegen Parkinson krijgen. De medicijnen hebben geen effect op de vorm van dementie.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Maar…..</a:t>
            </a:r>
          </a:p>
          <a:p>
            <a:pPr marL="0" indent="0">
              <a:buNone/>
            </a:pPr>
            <a:r>
              <a:rPr lang="nl-NL" dirty="0"/>
              <a:t>Bij deze vorm van dementie is er vaak een extra gevoeligheid voor bijwerkingen van deze medicijnen voor hallucinaties</a:t>
            </a:r>
          </a:p>
        </p:txBody>
      </p:sp>
    </p:spTree>
    <p:extLst>
      <p:ext uri="{BB962C8B-B14F-4D97-AF65-F5344CB8AC3E}">
        <p14:creationId xmlns:p14="http://schemas.microsoft.com/office/powerpoint/2010/main" val="796936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DF01C-9484-425B-B91E-AB5B68BB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Vasculaire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85E03E-94BA-49E5-AAB1-48ED0C40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Veelal hebben de patiënten hart- en vaatziekten (gehad)</a:t>
            </a:r>
          </a:p>
          <a:p>
            <a:pPr marL="365760" lvl="1" indent="0">
              <a:buNone/>
            </a:pPr>
            <a:r>
              <a:rPr lang="nl-NL" dirty="0"/>
              <a:t>Bijvoorbeeld:</a:t>
            </a:r>
          </a:p>
          <a:p>
            <a:pPr lvl="1"/>
            <a:r>
              <a:rPr lang="nl-NL" dirty="0"/>
              <a:t>Hoge bloeddruk</a:t>
            </a:r>
          </a:p>
          <a:p>
            <a:pPr lvl="1"/>
            <a:r>
              <a:rPr lang="nl-NL" dirty="0"/>
              <a:t>Hartritmestoornissen</a:t>
            </a:r>
          </a:p>
          <a:p>
            <a:pPr lvl="1"/>
            <a:r>
              <a:rPr lang="nl-NL" dirty="0" err="1"/>
              <a:t>TIA’s</a:t>
            </a:r>
            <a:endParaRPr lang="nl-NL" dirty="0"/>
          </a:p>
          <a:p>
            <a:pPr lvl="1"/>
            <a:r>
              <a:rPr lang="nl-NL" dirty="0"/>
              <a:t>CVA</a:t>
            </a:r>
          </a:p>
          <a:p>
            <a:pPr lvl="1"/>
            <a:r>
              <a:rPr lang="nl-NL" dirty="0"/>
              <a:t>Diabetes Mellitus</a:t>
            </a:r>
          </a:p>
          <a:p>
            <a:pPr marL="27432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010DB56-44A8-47EB-B5C4-DD5C842032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5" t="23559" r="52840" b="10439"/>
          <a:stretch/>
        </p:blipFill>
        <p:spPr>
          <a:xfrm>
            <a:off x="5556738" y="2771335"/>
            <a:ext cx="2813538" cy="34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77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650C5-0ED8-44BC-BB4A-2CF30EEF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Vasculaire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2D976-2413-45B9-8DC7-8FF6675A2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Zoek op wat de symptomen van deze vorm van dementie zijn.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Het hangt af van het hersengebied dat beschadigd is</a:t>
            </a:r>
          </a:p>
          <a:p>
            <a:r>
              <a:rPr lang="nl-NL" dirty="0"/>
              <a:t>Vaak:</a:t>
            </a:r>
          </a:p>
          <a:p>
            <a:pPr lvl="1"/>
            <a:r>
              <a:rPr lang="nl-NL" dirty="0"/>
              <a:t>Langzamer denken, spreken en handelen</a:t>
            </a:r>
          </a:p>
          <a:p>
            <a:pPr lvl="1"/>
            <a:r>
              <a:rPr lang="nl-NL" dirty="0"/>
              <a:t>Moeilijker concentreren</a:t>
            </a:r>
          </a:p>
          <a:p>
            <a:pPr lvl="1"/>
            <a:r>
              <a:rPr lang="nl-NL" dirty="0"/>
              <a:t>Moeilijker dingen tegelijk doen</a:t>
            </a:r>
          </a:p>
          <a:p>
            <a:pPr lvl="1"/>
            <a:r>
              <a:rPr lang="nl-NL" dirty="0"/>
              <a:t>Wankeler of langzamer lopen</a:t>
            </a:r>
          </a:p>
          <a:p>
            <a:pPr lvl="1"/>
            <a:r>
              <a:rPr lang="nl-NL" dirty="0"/>
              <a:t>Verlamming of gevoelsverlies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1844F96-35DC-4CC9-B9B8-F37C74AA2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567" y="4561349"/>
            <a:ext cx="2536140" cy="198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3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2C07D-ED8A-40EC-9700-7021C33C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Fronto-temporale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0B9659-BEFD-4C9A-A741-BF0562454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Vaak op jongere leeftijd (tussen de 40 en 60 jaar)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Filmpje </a:t>
            </a:r>
            <a:r>
              <a:rPr lang="nl-NL" dirty="0" err="1">
                <a:hlinkClick r:id="rId2"/>
              </a:rPr>
              <a:t>Fronto</a:t>
            </a:r>
            <a:r>
              <a:rPr lang="nl-NL" dirty="0">
                <a:hlinkClick r:id="rId2"/>
              </a:rPr>
              <a:t> Temporale Dementie op jonge leeftijd (40)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011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92D29-205D-4974-8BCF-29FC9575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Front-temporale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C6D2F6-5E15-444B-9207-F7B989335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Zoek op wat de symptomen van deze vorm van dementie zijn.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Symptomen:</a:t>
            </a:r>
          </a:p>
          <a:p>
            <a:r>
              <a:rPr lang="nl-NL" dirty="0" err="1"/>
              <a:t>Ontremt</a:t>
            </a:r>
            <a:r>
              <a:rPr lang="nl-NL" dirty="0"/>
              <a:t>, soms ongepast gedrag</a:t>
            </a:r>
          </a:p>
          <a:p>
            <a:r>
              <a:rPr lang="nl-NL" dirty="0"/>
              <a:t>Verminderde aandacht voor persoonlijke hygiëne</a:t>
            </a:r>
          </a:p>
          <a:p>
            <a:r>
              <a:rPr lang="nl-NL" dirty="0"/>
              <a:t>Onrust</a:t>
            </a:r>
          </a:p>
          <a:p>
            <a:r>
              <a:rPr lang="nl-NL" dirty="0"/>
              <a:t>Dwangmatig gedrag</a:t>
            </a:r>
          </a:p>
          <a:p>
            <a:r>
              <a:rPr lang="nl-NL" dirty="0"/>
              <a:t>Problemen met spreken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EDFACD4-255B-4CA8-8ADA-C8DF39F0A0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77" b="6534"/>
          <a:stretch/>
        </p:blipFill>
        <p:spPr>
          <a:xfrm>
            <a:off x="5941460" y="2602522"/>
            <a:ext cx="2745340" cy="18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60DC9-B229-4757-833F-DF9A6B1AA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Syndroom van Korsakov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EE6423-C147-42F7-9EFC-66F7A04C6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Geheugenverlies door ernstig gebrek aan vitamine B1</a:t>
            </a:r>
          </a:p>
          <a:p>
            <a:pPr marL="0" indent="0">
              <a:buNone/>
            </a:pPr>
            <a:r>
              <a:rPr lang="nl-NL" dirty="0"/>
              <a:t>Vaak veroorzaakt door alcoholmisbruik in combinatie met slechte voeding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Symptomen:</a:t>
            </a:r>
          </a:p>
          <a:p>
            <a:r>
              <a:rPr lang="nl-NL" dirty="0"/>
              <a:t>Geheugenverlies</a:t>
            </a:r>
          </a:p>
          <a:p>
            <a:r>
              <a:rPr lang="nl-NL" dirty="0"/>
              <a:t>Moeite met tijd en plaats</a:t>
            </a:r>
          </a:p>
          <a:p>
            <a:r>
              <a:rPr lang="nl-NL" dirty="0"/>
              <a:t>Moeite met personen te herkennen</a:t>
            </a:r>
          </a:p>
          <a:p>
            <a:r>
              <a:rPr lang="nl-NL" dirty="0"/>
              <a:t>Confabuleren (gaten in geheugen opvullen met fantasie)</a:t>
            </a:r>
          </a:p>
        </p:txBody>
      </p:sp>
    </p:spTree>
    <p:extLst>
      <p:ext uri="{BB962C8B-B14F-4D97-AF65-F5344CB8AC3E}">
        <p14:creationId xmlns:p14="http://schemas.microsoft.com/office/powerpoint/2010/main" val="367598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5A90605-4E1B-4A9D-B093-9D564F3E07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Lesuur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F8C5AAF8-53D0-4D8D-8AA7-379774DDD87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767360" y="1842516"/>
            <a:ext cx="4041775" cy="654843"/>
          </a:xfrm>
        </p:spPr>
        <p:txBody>
          <a:bodyPr/>
          <a:lstStyle/>
          <a:p>
            <a:r>
              <a:rPr lang="nl-NL" dirty="0"/>
              <a:t>Tijdsplanning vandaag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 vert="horz" anchor="t">
            <a:normAutofit/>
          </a:bodyPr>
          <a:lstStyle/>
          <a:p>
            <a:r>
              <a:rPr lang="nl-NL" dirty="0"/>
              <a:t>Het geheugen</a:t>
            </a:r>
          </a:p>
          <a:p>
            <a:r>
              <a:rPr lang="nl-NL" dirty="0"/>
              <a:t>Dementie </a:t>
            </a:r>
          </a:p>
          <a:p>
            <a:pPr lvl="1"/>
            <a:r>
              <a:rPr lang="nl-NL" dirty="0"/>
              <a:t>Symptomen</a:t>
            </a:r>
          </a:p>
          <a:p>
            <a:pPr lvl="1"/>
            <a:r>
              <a:rPr lang="nl-NL" dirty="0"/>
              <a:t>Stadia</a:t>
            </a:r>
          </a:p>
          <a:p>
            <a:pPr lvl="1"/>
            <a:r>
              <a:rPr lang="nl-NL" dirty="0"/>
              <a:t>De meest voorkomende vormen van dementie</a:t>
            </a:r>
          </a:p>
          <a:p>
            <a:pPr lvl="1"/>
            <a:r>
              <a:rPr lang="nl-NL" dirty="0"/>
              <a:t>Voor de volgende keer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79ECB84E-F19A-4821-BF45-8476F1948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68947" y="2521219"/>
            <a:ext cx="4040188" cy="3516924"/>
          </a:xfrm>
        </p:spPr>
        <p:txBody>
          <a:bodyPr>
            <a:normAutofit/>
          </a:bodyPr>
          <a:lstStyle/>
          <a:p>
            <a:r>
              <a:rPr lang="nl-NL" dirty="0"/>
              <a:t>10.00 – 10.15 	E&amp;D, bijpraten</a:t>
            </a:r>
          </a:p>
          <a:p>
            <a:r>
              <a:rPr lang="nl-NL" dirty="0"/>
              <a:t>10.15 – 11.00	Les en opdracht</a:t>
            </a:r>
          </a:p>
          <a:p>
            <a:r>
              <a:rPr lang="nl-NL" dirty="0"/>
              <a:t>11.00 – 11.10	Pauze</a:t>
            </a:r>
          </a:p>
          <a:p>
            <a:r>
              <a:rPr lang="nl-NL" dirty="0"/>
              <a:t>11.10 – 11.45 	Les en opdracht</a:t>
            </a:r>
          </a:p>
          <a:p>
            <a:r>
              <a:rPr lang="nl-NL" dirty="0"/>
              <a:t>11.45 – 12.00	Pauze </a:t>
            </a:r>
          </a:p>
          <a:p>
            <a:endParaRPr lang="nl-NL" dirty="0"/>
          </a:p>
          <a:p>
            <a:r>
              <a:rPr lang="nl-NL" dirty="0"/>
              <a:t>14.30 – 14.45 	E&amp;D, bijpraten</a:t>
            </a:r>
          </a:p>
          <a:p>
            <a:r>
              <a:rPr lang="nl-NL" dirty="0"/>
              <a:t>14.45 – 15.15 	Reflecteren </a:t>
            </a:r>
          </a:p>
        </p:txBody>
      </p:sp>
    </p:spTree>
    <p:extLst>
      <p:ext uri="{BB962C8B-B14F-4D97-AF65-F5344CB8AC3E}">
        <p14:creationId xmlns:p14="http://schemas.microsoft.com/office/powerpoint/2010/main" val="575071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326C9-8563-4760-BCE3-87F6B8FD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042"/>
            <a:ext cx="8229600" cy="1143000"/>
          </a:xfrm>
        </p:spPr>
        <p:txBody>
          <a:bodyPr/>
          <a:lstStyle/>
          <a:p>
            <a:r>
              <a:rPr lang="nl-NL" dirty="0"/>
              <a:t>Toetsvoorbereiding AF en </a:t>
            </a:r>
            <a:r>
              <a:rPr lang="nl-NL" dirty="0" err="1"/>
              <a:t>Path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B1E1E0-E9A7-4AD9-AE21-E18CC286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1042"/>
            <a:ext cx="8229600" cy="51251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1800" dirty="0"/>
              <a:t>Reader Zenuwstelsel en hormoonstelsel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Reader Zintuigen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Theorieboek Gehandicaptenzorg</a:t>
            </a:r>
          </a:p>
          <a:p>
            <a:r>
              <a:rPr lang="nl-NL" sz="1800" dirty="0"/>
              <a:t>Hoofdstuk 1 t/m 1.3</a:t>
            </a:r>
          </a:p>
          <a:p>
            <a:r>
              <a:rPr lang="nl-NL" sz="1800" dirty="0"/>
              <a:t>Hoofdstuk 1.6.1 (blz. 33 en 34)</a:t>
            </a:r>
          </a:p>
          <a:p>
            <a:r>
              <a:rPr lang="nl-NL" sz="1800" dirty="0"/>
              <a:t>Hoofdstuk 8.4</a:t>
            </a:r>
          </a:p>
          <a:p>
            <a:r>
              <a:rPr lang="nl-NL" sz="1800" dirty="0"/>
              <a:t>Hoofdstuk 16</a:t>
            </a:r>
          </a:p>
          <a:p>
            <a:r>
              <a:rPr lang="nl-NL" sz="1800" dirty="0"/>
              <a:t>Hoofdstuk 18.2</a:t>
            </a:r>
          </a:p>
          <a:p>
            <a:r>
              <a:rPr lang="nl-NL" sz="1800" dirty="0"/>
              <a:t>Hoofdstuk 19.2 en 19.3</a:t>
            </a:r>
          </a:p>
          <a:p>
            <a:r>
              <a:rPr lang="nl-NL" sz="1800" dirty="0"/>
              <a:t>Hoofdstuk 20</a:t>
            </a:r>
          </a:p>
          <a:p>
            <a:r>
              <a:rPr lang="nl-NL" sz="1800" dirty="0"/>
              <a:t>Hoofdstuk 21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Theorieboek Verpleeg-, Verzorgingshuizen, Thuiszorg, deel 1</a:t>
            </a:r>
          </a:p>
          <a:p>
            <a:r>
              <a:rPr lang="nl-NL" sz="1800" dirty="0"/>
              <a:t>Hoofdstuk 1.2</a:t>
            </a:r>
          </a:p>
          <a:p>
            <a:r>
              <a:rPr lang="nl-NL" sz="1800" dirty="0"/>
              <a:t>Hoofdstuk 9.1 t/m 9.4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Theorieboek Persoonlijke Verzorging MZ</a:t>
            </a:r>
          </a:p>
          <a:p>
            <a:r>
              <a:rPr lang="nl-NL" sz="1800" dirty="0"/>
              <a:t>Hoofdstuk 4.7.1</a:t>
            </a:r>
          </a:p>
        </p:txBody>
      </p:sp>
    </p:spTree>
    <p:extLst>
      <p:ext uri="{BB962C8B-B14F-4D97-AF65-F5344CB8AC3E}">
        <p14:creationId xmlns:p14="http://schemas.microsoft.com/office/powerpoint/2010/main" val="1937702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F7F9DC-B4F0-4334-9FEA-19AB6B69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Leervraag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F69E53-6FBF-43B7-9C16-5421F358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kenmerken van Alzheimer zie je bij je cliënt?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5969577-CDEB-4A62-ACBB-2AFE8C66A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222" y="4005064"/>
            <a:ext cx="3441556" cy="256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75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A27AA-0BD7-404B-8F45-A436B67A2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C0D094-07C0-430A-9BC0-E52FA4A03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Leren </a:t>
            </a:r>
          </a:p>
          <a:p>
            <a:pPr marL="0" indent="0">
              <a:buNone/>
            </a:pPr>
            <a:r>
              <a:rPr lang="nl-NL" dirty="0"/>
              <a:t>	Theorieboek Verpleeg-, Verzorgingshuizen en 	Thuiszorg deel 1,</a:t>
            </a:r>
          </a:p>
          <a:p>
            <a:pPr marL="0" indent="0">
              <a:buNone/>
            </a:pPr>
            <a:r>
              <a:rPr lang="nl-NL" dirty="0"/>
              <a:t>	bladzijde 100 t/m 106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Maken </a:t>
            </a:r>
          </a:p>
          <a:p>
            <a:pPr marL="0" indent="0">
              <a:buNone/>
            </a:pPr>
            <a:r>
              <a:rPr lang="nl-NL" dirty="0"/>
              <a:t>	Oefeningen en opdrachten die in It’s </a:t>
            </a:r>
            <a:r>
              <a:rPr lang="nl-NL" dirty="0" err="1"/>
              <a:t>learning</a:t>
            </a:r>
            <a:r>
              <a:rPr lang="nl-NL" dirty="0"/>
              <a:t> 	staan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Donderdag 25 april toets!</a:t>
            </a:r>
          </a:p>
        </p:txBody>
      </p:sp>
    </p:spTree>
    <p:extLst>
      <p:ext uri="{BB962C8B-B14F-4D97-AF65-F5344CB8AC3E}">
        <p14:creationId xmlns:p14="http://schemas.microsoft.com/office/powerpoint/2010/main" val="172464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74502-91FD-457F-9226-1561C857D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geheugen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F22C65-7367-471D-8BD0-E98069CA6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soorten geheugen ken je?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Werkgeheugen (tijdelijk / korte termijn))</a:t>
            </a:r>
          </a:p>
          <a:p>
            <a:r>
              <a:rPr lang="nl-NL" dirty="0"/>
              <a:t>Lange termijn geheugen (bewuste geheugen)</a:t>
            </a:r>
          </a:p>
          <a:p>
            <a:r>
              <a:rPr lang="nl-NL" dirty="0"/>
              <a:t>Onbewuste geheugen</a:t>
            </a:r>
          </a:p>
        </p:txBody>
      </p:sp>
    </p:spTree>
    <p:extLst>
      <p:ext uri="{BB962C8B-B14F-4D97-AF65-F5344CB8AC3E}">
        <p14:creationId xmlns:p14="http://schemas.microsoft.com/office/powerpoint/2010/main" val="145678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6389C-34E7-4280-856C-CD349534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Cognitieve verouderingsproces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FC051E-F334-48D0-9DA8-B3028ECC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Hoe zat dat ook al weer???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Minder goed opnemen van nieuwe informatie</a:t>
            </a:r>
          </a:p>
          <a:p>
            <a:r>
              <a:rPr lang="nl-NL" dirty="0"/>
              <a:t>Trager opnemen van informatie</a:t>
            </a:r>
          </a:p>
          <a:p>
            <a:r>
              <a:rPr lang="nl-NL" dirty="0"/>
              <a:t>Moeizamer opdiepen van informatie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= normaal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89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E84E80A-7C20-4591-B6D1-C7376CF3D8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837" y="3848851"/>
            <a:ext cx="2475913" cy="250479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F08A4D2-9A9D-4EF0-81EC-8B110489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Dementie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1FEDF0-1480-4966-A70C-74AFDEF84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Dementie is de verzamelnaam voor een combinatie van symptomen waarbij de hersenen informatie niet goed meer kunnen verwerken.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Er zijn ruim 50 soorten dementie.</a:t>
            </a:r>
          </a:p>
        </p:txBody>
      </p:sp>
    </p:spTree>
    <p:extLst>
      <p:ext uri="{BB962C8B-B14F-4D97-AF65-F5344CB8AC3E}">
        <p14:creationId xmlns:p14="http://schemas.microsoft.com/office/powerpoint/2010/main" val="363598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8A4D2-9A9D-4EF0-81EC-8B1104891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Dementie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1FEDF0-1480-4966-A70C-74AFDEF84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935479"/>
            <a:ext cx="7927675" cy="4534959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  <a:defRPr/>
            </a:pPr>
            <a:r>
              <a:rPr lang="nl-NL" dirty="0"/>
              <a:t>Afgeleid van het Latijnse de-mens = zonder geest zijn, </a:t>
            </a:r>
            <a:r>
              <a:rPr lang="nl-NL" dirty="0" err="1"/>
              <a:t>ontgeestelijken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Symptomen:</a:t>
            </a:r>
          </a:p>
          <a:p>
            <a:pPr>
              <a:defRPr/>
            </a:pPr>
            <a:r>
              <a:rPr lang="nl-NL" dirty="0"/>
              <a:t>Geheugenverlies</a:t>
            </a:r>
          </a:p>
          <a:p>
            <a:pPr>
              <a:defRPr/>
            </a:pPr>
            <a:r>
              <a:rPr lang="nl-NL" dirty="0"/>
              <a:t>Verlies van oriëntatie</a:t>
            </a:r>
          </a:p>
          <a:p>
            <a:pPr>
              <a:defRPr/>
            </a:pPr>
            <a:r>
              <a:rPr lang="nl-NL" dirty="0"/>
              <a:t>Moeilijkheden met denken </a:t>
            </a:r>
          </a:p>
          <a:p>
            <a:pPr>
              <a:defRPr/>
            </a:pPr>
            <a:r>
              <a:rPr lang="nl-NL" dirty="0"/>
              <a:t>Verandering van gedrag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Illustratie">
            <a:extLst>
              <a:ext uri="{FF2B5EF4-FFF2-40B4-BE49-F238E27FC236}">
                <a16:creationId xmlns:a16="http://schemas.microsoft.com/office/drawing/2014/main" id="{7C1B99AE-AFDD-45D9-B246-1500810AA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96" y="2871868"/>
            <a:ext cx="2613804" cy="359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846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D570A-A48A-4911-AC10-9CF033847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68AD74-AC0F-45DC-A948-0D25540C9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Zoek in jullie boek VVT 1, hoofdstuk 9, op wat de verschillende stadia zijn van dementie.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Schrijf per stadium op wat er dan met de zorgvrager gebeurt en wat hij dan doet of niet doet.</a:t>
            </a:r>
          </a:p>
        </p:txBody>
      </p:sp>
    </p:spTree>
    <p:extLst>
      <p:ext uri="{BB962C8B-B14F-4D97-AF65-F5344CB8AC3E}">
        <p14:creationId xmlns:p14="http://schemas.microsoft.com/office/powerpoint/2010/main" val="294124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B62F6-98DF-4758-9255-486B5DCB9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Verschillende stadia van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61DEE3-133C-4FA4-8974-63E6CFA3E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Stadium 1</a:t>
            </a:r>
          </a:p>
          <a:p>
            <a:r>
              <a:rPr lang="nl-NL" dirty="0"/>
              <a:t>Beginnende vergeetachtigheid</a:t>
            </a:r>
          </a:p>
          <a:p>
            <a:r>
              <a:rPr lang="nl-NL" dirty="0"/>
              <a:t>Spullen kwijt raken</a:t>
            </a:r>
          </a:p>
          <a:p>
            <a:pPr marL="0" indent="0">
              <a:buNone/>
            </a:pPr>
            <a:r>
              <a:rPr lang="nl-NL" dirty="0"/>
              <a:t>Stadium 2</a:t>
            </a:r>
          </a:p>
          <a:p>
            <a:r>
              <a:rPr lang="nl-NL" dirty="0"/>
              <a:t>Meer vergeetachtigheid</a:t>
            </a:r>
          </a:p>
          <a:p>
            <a:r>
              <a:rPr lang="nl-NL" dirty="0"/>
              <a:t>Problemen met complexere handelingen (financiën, koken, boodschappen doen)</a:t>
            </a:r>
          </a:p>
          <a:p>
            <a:pPr marL="0" indent="0">
              <a:buNone/>
            </a:pPr>
            <a:r>
              <a:rPr lang="nl-NL" dirty="0"/>
              <a:t>Stadium 3</a:t>
            </a:r>
          </a:p>
          <a:p>
            <a:r>
              <a:rPr lang="nl-NL" dirty="0"/>
              <a:t>Moeite met oriënteren (tijd, plaats en persoon)</a:t>
            </a:r>
          </a:p>
          <a:p>
            <a:pPr marL="0" indent="0">
              <a:buNone/>
            </a:pPr>
            <a:r>
              <a:rPr lang="nl-NL" dirty="0"/>
              <a:t>Stadium 4</a:t>
            </a:r>
          </a:p>
          <a:p>
            <a:r>
              <a:rPr lang="nl-NL" dirty="0"/>
              <a:t>Problemen met taal</a:t>
            </a:r>
          </a:p>
          <a:p>
            <a:r>
              <a:rPr lang="nl-NL" dirty="0"/>
              <a:t>Vermogen tot bewegen neemt af</a:t>
            </a:r>
          </a:p>
          <a:p>
            <a:r>
              <a:rPr lang="nl-NL" dirty="0"/>
              <a:t>Volkomen afhankelijk van anderen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87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B7566-DC42-4CF2-A41B-2C9601C9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meest voorkomende vormen van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2E8BA8-E16F-4909-8A2C-5D9EDAC5A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vormen van dementie ken je?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meest voorkomende in Nederland zijn:</a:t>
            </a:r>
          </a:p>
          <a:p>
            <a:r>
              <a:rPr lang="nl-NL" dirty="0"/>
              <a:t>Ziekte van Alzheimer</a:t>
            </a:r>
          </a:p>
          <a:p>
            <a:r>
              <a:rPr lang="nl-NL" dirty="0" err="1"/>
              <a:t>Lewy</a:t>
            </a:r>
            <a:r>
              <a:rPr lang="nl-NL" dirty="0"/>
              <a:t> Body dementie</a:t>
            </a:r>
          </a:p>
          <a:p>
            <a:r>
              <a:rPr lang="nl-NL" dirty="0"/>
              <a:t>Vasculaire dementie</a:t>
            </a:r>
          </a:p>
          <a:p>
            <a:r>
              <a:rPr lang="nl-NL" dirty="0"/>
              <a:t>Fronto-temporale dementie</a:t>
            </a:r>
          </a:p>
        </p:txBody>
      </p:sp>
    </p:spTree>
    <p:extLst>
      <p:ext uri="{BB962C8B-B14F-4D97-AF65-F5344CB8AC3E}">
        <p14:creationId xmlns:p14="http://schemas.microsoft.com/office/powerpoint/2010/main" val="158950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4" ma:contentTypeDescription="Een nieuw document maken." ma:contentTypeScope="" ma:versionID="b8d86254900a858b54199c01f052a001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469f6cfc5da653e39bd30db76dc3184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D1B747-8123-45F4-B7E0-7EAF80D6D5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526154-CAE5-466E-BAA9-42E8F4013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76B844-6100-42EE-8E75-649E7757A9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737</Words>
  <Application>Microsoft Office PowerPoint</Application>
  <PresentationFormat>Diavoorstelling (4:3)</PresentationFormat>
  <Paragraphs>185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7" baseType="lpstr">
      <vt:lpstr>Calibri</vt:lpstr>
      <vt:lpstr>Constantia</vt:lpstr>
      <vt:lpstr>Monotype Sorts</vt:lpstr>
      <vt:lpstr>Wingdings 2</vt:lpstr>
      <vt:lpstr>Stroom</vt:lpstr>
      <vt:lpstr>Pathologie</vt:lpstr>
      <vt:lpstr>Inhoud</vt:lpstr>
      <vt:lpstr>Het geheugen</vt:lpstr>
      <vt:lpstr>Cognitieve verouderingsproces</vt:lpstr>
      <vt:lpstr>Dementie </vt:lpstr>
      <vt:lpstr>Dementie </vt:lpstr>
      <vt:lpstr>Opdracht</vt:lpstr>
      <vt:lpstr>Verschillende stadia van dementie</vt:lpstr>
      <vt:lpstr>De meest voorkomende vormen van dementie</vt:lpstr>
      <vt:lpstr>Ziekte van Alzheimer</vt:lpstr>
      <vt:lpstr>Ziekte van Alzheimer</vt:lpstr>
      <vt:lpstr>Lewy body dementie</vt:lpstr>
      <vt:lpstr>Lewy body dementie</vt:lpstr>
      <vt:lpstr>Lewy body dementie</vt:lpstr>
      <vt:lpstr>Vasculaire dementie</vt:lpstr>
      <vt:lpstr>Vasculaire dementie</vt:lpstr>
      <vt:lpstr>Fronto-temporale dementie</vt:lpstr>
      <vt:lpstr>Front-temporale dementie</vt:lpstr>
      <vt:lpstr>Syndroom van Korsakov</vt:lpstr>
      <vt:lpstr>Toetsvoorbereiding AF en Path</vt:lpstr>
      <vt:lpstr>Leervraag van vandaag</vt:lpstr>
      <vt:lpstr>Voor de volgende keer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</dc:title>
  <dc:creator>Astrid van den Berg</dc:creator>
  <cp:lastModifiedBy>Femke van der Wal</cp:lastModifiedBy>
  <cp:revision>27</cp:revision>
  <dcterms:modified xsi:type="dcterms:W3CDTF">2020-10-29T10:23:45Z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  <property fmtid="{D5CDD505-2E9C-101B-9397-08002B2CF9AE}" pid="3" name="Order">
    <vt:r8>10727600</vt:r8>
  </property>
  <property fmtid="{D5CDD505-2E9C-101B-9397-08002B2CF9AE}" pid="4" name="ComplianceAssetId">
    <vt:lpwstr/>
  </property>
  <property fmtid="{D5CDD505-2E9C-101B-9397-08002B2CF9AE}" pid="5" name="AuthorIds_UIVersion_6144">
    <vt:lpwstr>4</vt:lpwstr>
  </property>
  <property fmtid="{D5CDD505-2E9C-101B-9397-08002B2CF9AE}" pid="6" name="_SourceUrl">
    <vt:lpwstr/>
  </property>
  <property fmtid="{D5CDD505-2E9C-101B-9397-08002B2CF9AE}" pid="7" name="_SharedFileIndex">
    <vt:lpwstr/>
  </property>
</Properties>
</file>