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7"/>
  </p:notesMasterIdLst>
  <p:sldIdLst>
    <p:sldId id="257" r:id="rId5"/>
    <p:sldId id="312" r:id="rId6"/>
    <p:sldId id="300" r:id="rId7"/>
    <p:sldId id="301" r:id="rId8"/>
    <p:sldId id="281" r:id="rId9"/>
    <p:sldId id="302" r:id="rId10"/>
    <p:sldId id="303" r:id="rId11"/>
    <p:sldId id="314" r:id="rId12"/>
    <p:sldId id="305" r:id="rId13"/>
    <p:sldId id="285" r:id="rId14"/>
    <p:sldId id="286" r:id="rId15"/>
    <p:sldId id="284" r:id="rId16"/>
    <p:sldId id="282" r:id="rId17"/>
    <p:sldId id="283" r:id="rId18"/>
    <p:sldId id="288" r:id="rId19"/>
    <p:sldId id="289" r:id="rId20"/>
    <p:sldId id="293" r:id="rId21"/>
    <p:sldId id="304" r:id="rId22"/>
    <p:sldId id="315" r:id="rId23"/>
    <p:sldId id="313" r:id="rId24"/>
    <p:sldId id="306" r:id="rId25"/>
    <p:sldId id="292" r:id="rId2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602CC7-B550-4E14-A46A-E04BD4CB5F9A}" v="3944" dt="2019-04-12T09:20:18.6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 snapToGrid="0">
      <p:cViewPr varScale="1">
        <p:scale>
          <a:sx n="77" d="100"/>
          <a:sy n="77" d="100"/>
        </p:scale>
        <p:origin x="161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C77536-E1E8-4CDC-9631-89E6FAC11203}" type="datetimeFigureOut">
              <a:rPr lang="nl-NL" smtClean="0"/>
              <a:pPr/>
              <a:t>29-10-2020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5B1FC-C26C-49EB-9281-E4AE247FE64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2399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/>
              <a:t>Klik om de ondertitelstijl van het model te bewerken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DBF5F9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DBF5F9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0445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337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594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301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DBF5F9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DBF5F9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7111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913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9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593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763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311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773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8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2"/>
            <a:ext cx="609600" cy="365125"/>
          </a:xfrm>
        </p:spPr>
        <p:txBody>
          <a:bodyPr/>
          <a:lstStyle/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/>
              <a:t>Klik op het pictogram als u een afbeelding wilt toevoegen</a:t>
            </a:r>
            <a:endParaRPr kumimoji="0"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7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00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/>
              <a:t>Klik om de modelstijlen te bewerken</a:t>
            </a:r>
          </a:p>
          <a:p>
            <a:pPr lvl="1" eaLnBrk="1" latinLnBrk="0" hangingPunct="1"/>
            <a:r>
              <a:rPr kumimoji="0" lang="nl-NL"/>
              <a:t>Tweede niveau</a:t>
            </a:r>
          </a:p>
          <a:p>
            <a:pPr lvl="2" eaLnBrk="1" latinLnBrk="0" hangingPunct="1"/>
            <a:r>
              <a:rPr kumimoji="0" lang="nl-NL"/>
              <a:t>Derde niveau</a:t>
            </a:r>
          </a:p>
          <a:p>
            <a:pPr lvl="3" eaLnBrk="1" latinLnBrk="0" hangingPunct="1"/>
            <a:r>
              <a:rPr kumimoji="0" lang="nl-NL"/>
              <a:t>Vierde niveau</a:t>
            </a:r>
          </a:p>
          <a:p>
            <a:pPr lvl="4" eaLnBrk="1" latinLnBrk="0" hangingPunct="1"/>
            <a:r>
              <a:rPr kumimoji="0" lang="nl-NL"/>
              <a:t>Vijfde niveau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2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2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0074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JJ89uP9mtw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ndertitel 3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216688"/>
          </a:xfrm>
        </p:spPr>
        <p:txBody>
          <a:bodyPr vert="horz" lIns="0" rIns="18288" anchor="t">
            <a:normAutofit/>
          </a:bodyPr>
          <a:lstStyle/>
          <a:p>
            <a:pPr algn="l"/>
            <a:r>
              <a:rPr lang="nl-NL" dirty="0"/>
              <a:t>Dementie</a:t>
            </a:r>
          </a:p>
          <a:p>
            <a:pPr algn="l"/>
            <a:r>
              <a:rPr lang="nl-NL" dirty="0"/>
              <a:t>P 3 </a:t>
            </a:r>
          </a:p>
          <a:p>
            <a:pPr algn="l"/>
            <a:endParaRPr lang="nl-NL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0F7892B7-6F21-4004-BC33-7B9BE08DA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125" y="1266825"/>
            <a:ext cx="7851648" cy="1828800"/>
          </a:xfrm>
        </p:spPr>
        <p:txBody>
          <a:bodyPr/>
          <a:lstStyle/>
          <a:p>
            <a:pPr algn="l"/>
            <a:r>
              <a:rPr lang="nl-NL" dirty="0"/>
              <a:t>Pathologie</a:t>
            </a:r>
          </a:p>
        </p:txBody>
      </p:sp>
    </p:spTree>
    <p:extLst>
      <p:ext uri="{BB962C8B-B14F-4D97-AF65-F5344CB8AC3E}">
        <p14:creationId xmlns:p14="http://schemas.microsoft.com/office/powerpoint/2010/main" val="1002827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F87802-EEF8-488D-A105-BC64303E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Ziekte van Alzheimer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EC4EE0E-DE82-457B-8B72-724798212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De meest voorkomende vorm van dementie (70%)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Afbraak van cellen in de </a:t>
            </a:r>
          </a:p>
          <a:p>
            <a:pPr marL="0" indent="0">
              <a:buNone/>
            </a:pPr>
            <a:r>
              <a:rPr lang="nl-NL" dirty="0"/>
              <a:t>Hersenschors door kluwen</a:t>
            </a:r>
          </a:p>
          <a:p>
            <a:pPr marL="0" indent="0">
              <a:buNone/>
            </a:pPr>
            <a:r>
              <a:rPr lang="nl-NL" dirty="0"/>
              <a:t>eiwitten in de hersenen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610AC08-56B1-475E-8010-E3DA4BFC9F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083" y="2554272"/>
            <a:ext cx="3537878" cy="3649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765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339922-F401-42EF-A3DB-7C3C12221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Ziekte van Alzheimer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84EFF37-9C12-4BEA-98ED-E5F93F2055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341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Zoek op wat de symptomen van deze vorm van dementie zijn.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243D0B91-CC5C-4DB1-9B4E-3572E5605DB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69"/>
          <a:stretch/>
        </p:blipFill>
        <p:spPr>
          <a:xfrm>
            <a:off x="2844929" y="4252546"/>
            <a:ext cx="5695950" cy="1944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3049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E3F92E7E-EAC5-4599-94DA-6B562E4C70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7422" y="4066828"/>
            <a:ext cx="3819378" cy="225777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E33EEE2-955C-47E0-B5CA-828660A7F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Lewy</a:t>
            </a:r>
            <a:r>
              <a:rPr lang="nl-NL" dirty="0"/>
              <a:t> body dementie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BC10055-FB66-4ADA-A4EE-9BD7DDBF2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Oorzaak </a:t>
            </a:r>
          </a:p>
          <a:p>
            <a:pPr marL="0" indent="0">
              <a:buNone/>
            </a:pPr>
            <a:r>
              <a:rPr lang="nl-NL" dirty="0"/>
              <a:t>Aanwezigheid van </a:t>
            </a:r>
            <a:r>
              <a:rPr lang="nl-NL" dirty="0" err="1"/>
              <a:t>Lewy</a:t>
            </a:r>
            <a:r>
              <a:rPr lang="nl-NL" dirty="0"/>
              <a:t> </a:t>
            </a:r>
            <a:r>
              <a:rPr lang="nl-NL" dirty="0" err="1"/>
              <a:t>bodies</a:t>
            </a:r>
            <a:r>
              <a:rPr lang="nl-NL" dirty="0"/>
              <a:t> in de zenuwcellen van de hersenen. (speciale eiwitafzettingen)</a:t>
            </a:r>
          </a:p>
          <a:p>
            <a:pPr marL="0" indent="0">
              <a:buNone/>
            </a:pPr>
            <a:r>
              <a:rPr lang="nl-NL" dirty="0"/>
              <a:t>Deze ontstaan (vermoedelijk) doordat een hersencel gevaar loopt door bijvoorbeeld de aanwezigheid van gif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Meestal niet erfelijk</a:t>
            </a:r>
          </a:p>
        </p:txBody>
      </p:sp>
    </p:spTree>
    <p:extLst>
      <p:ext uri="{BB962C8B-B14F-4D97-AF65-F5344CB8AC3E}">
        <p14:creationId xmlns:p14="http://schemas.microsoft.com/office/powerpoint/2010/main" val="1829845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7806C2-FAF5-4829-B267-50F5FC78D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Lewy</a:t>
            </a:r>
            <a:r>
              <a:rPr lang="nl-NL" dirty="0"/>
              <a:t> body dementie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BE51066-957C-4FBC-A312-D85E2B03F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/>
              <a:t>Symptomen:</a:t>
            </a:r>
          </a:p>
          <a:p>
            <a:r>
              <a:rPr lang="nl-NL" dirty="0"/>
              <a:t>Schommelingen in geestelijke achteruitgang</a:t>
            </a:r>
          </a:p>
          <a:p>
            <a:r>
              <a:rPr lang="nl-NL" dirty="0" err="1"/>
              <a:t>Tremoren</a:t>
            </a:r>
            <a:endParaRPr lang="nl-NL" dirty="0"/>
          </a:p>
          <a:p>
            <a:r>
              <a:rPr lang="nl-NL" dirty="0"/>
              <a:t>Stijfheid langzame bewegingen</a:t>
            </a:r>
          </a:p>
          <a:p>
            <a:r>
              <a:rPr lang="nl-NL" dirty="0"/>
              <a:t>Gebogen houding</a:t>
            </a:r>
          </a:p>
          <a:p>
            <a:r>
              <a:rPr lang="nl-NL" dirty="0"/>
              <a:t>Afwijkende manier van lopen</a:t>
            </a:r>
          </a:p>
          <a:p>
            <a:r>
              <a:rPr lang="nl-NL" dirty="0"/>
              <a:t>Visuele hallucinaties</a:t>
            </a:r>
          </a:p>
          <a:p>
            <a:r>
              <a:rPr lang="nl-NL" dirty="0"/>
              <a:t>In het begin geen geheugenstoornissen, maar aandachtstoornissen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Op welk ander ziektebeeld lijken deze symptomen?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26460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EAC963-7699-40E7-B938-A361F9B09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Lewy</a:t>
            </a:r>
            <a:r>
              <a:rPr lang="nl-NL" dirty="0"/>
              <a:t> body dementie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A6EA1AA-4707-4131-BFE9-408A41553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Het lijkt erg op ziekte van Parkinson waardoor patiënten in de eerste plaats medicijnen tegen Parkinson krijgen. De medicijnen hebben geen effect op de vorm van dementie.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Maar…..</a:t>
            </a:r>
          </a:p>
          <a:p>
            <a:pPr marL="0" indent="0">
              <a:buNone/>
            </a:pPr>
            <a:r>
              <a:rPr lang="nl-NL" dirty="0"/>
              <a:t>Bij deze vorm van dementie is er vaak een extra gevoeligheid voor bijwerkingen van deze medicijnen voor hallucinaties</a:t>
            </a:r>
          </a:p>
        </p:txBody>
      </p:sp>
    </p:spTree>
    <p:extLst>
      <p:ext uri="{BB962C8B-B14F-4D97-AF65-F5344CB8AC3E}">
        <p14:creationId xmlns:p14="http://schemas.microsoft.com/office/powerpoint/2010/main" val="7969362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3DF01C-9484-425B-B91E-AB5B68BB2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Vasculaire dementie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085E03E-94BA-49E5-AAB1-48ED0C406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Veelal hebben de patiënten hart- en vaatziekten (gehad)</a:t>
            </a:r>
          </a:p>
          <a:p>
            <a:pPr marL="365760" lvl="1" indent="0">
              <a:buNone/>
            </a:pPr>
            <a:r>
              <a:rPr lang="nl-NL" dirty="0"/>
              <a:t>Bijvoorbeeld:</a:t>
            </a:r>
          </a:p>
          <a:p>
            <a:pPr lvl="1"/>
            <a:r>
              <a:rPr lang="nl-NL" dirty="0"/>
              <a:t>Hoge bloeddruk</a:t>
            </a:r>
          </a:p>
          <a:p>
            <a:pPr lvl="1"/>
            <a:r>
              <a:rPr lang="nl-NL" dirty="0"/>
              <a:t>Hartritmestoornissen</a:t>
            </a:r>
          </a:p>
          <a:p>
            <a:pPr lvl="1"/>
            <a:r>
              <a:rPr lang="nl-NL" dirty="0" err="1"/>
              <a:t>TIA’s</a:t>
            </a:r>
            <a:endParaRPr lang="nl-NL" dirty="0"/>
          </a:p>
          <a:p>
            <a:pPr lvl="1"/>
            <a:r>
              <a:rPr lang="nl-NL" dirty="0"/>
              <a:t>CVA</a:t>
            </a:r>
          </a:p>
          <a:p>
            <a:pPr lvl="1"/>
            <a:r>
              <a:rPr lang="nl-NL" dirty="0"/>
              <a:t>Diabetes Mellitus</a:t>
            </a:r>
          </a:p>
          <a:p>
            <a:pPr marL="27432" indent="0">
              <a:buNone/>
            </a:pP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2010DB56-44A8-47EB-B5C4-DD5C8420325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85" t="23559" r="52840" b="10439"/>
          <a:stretch/>
        </p:blipFill>
        <p:spPr>
          <a:xfrm>
            <a:off x="5556738" y="2771335"/>
            <a:ext cx="2813538" cy="3432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2772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C650C5-0ED8-44BC-BB4A-2CF30EEFC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Vasculaire dementie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E92D976-2413-45B9-8DC7-8FF6675A24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Zoek op wat de symptomen van deze vorm van dementie zijn.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Het hangt af van het hersengebied dat beschadigd is</a:t>
            </a:r>
          </a:p>
          <a:p>
            <a:r>
              <a:rPr lang="nl-NL" dirty="0"/>
              <a:t>Vaak:</a:t>
            </a:r>
          </a:p>
          <a:p>
            <a:pPr lvl="1"/>
            <a:r>
              <a:rPr lang="nl-NL" dirty="0"/>
              <a:t>Langzamer denken, spreken en handelen</a:t>
            </a:r>
          </a:p>
          <a:p>
            <a:pPr lvl="1"/>
            <a:r>
              <a:rPr lang="nl-NL" dirty="0"/>
              <a:t>Moeilijker concentreren</a:t>
            </a:r>
          </a:p>
          <a:p>
            <a:pPr lvl="1"/>
            <a:r>
              <a:rPr lang="nl-NL" dirty="0"/>
              <a:t>Moeilijker dingen tegelijk doen</a:t>
            </a:r>
          </a:p>
          <a:p>
            <a:pPr lvl="1"/>
            <a:r>
              <a:rPr lang="nl-NL" dirty="0"/>
              <a:t>Wankeler of langzamer lopen</a:t>
            </a:r>
          </a:p>
          <a:p>
            <a:pPr lvl="1"/>
            <a:r>
              <a:rPr lang="nl-NL" dirty="0"/>
              <a:t>Verlamming of gevoelsverlies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F1844F96-35DC-4CC9-B9B8-F37C74AA2F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6567" y="4561349"/>
            <a:ext cx="2536140" cy="1988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531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22C07D-ED8A-40EC-9700-7021C33C7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Fronto-temporale dementie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00B9659-BEFD-4C9A-A741-BF05624547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Vaak op jongere leeftijd (tussen de 40 en 60 jaar)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>
                <a:hlinkClick r:id="rId2"/>
              </a:rPr>
              <a:t>Filmpje </a:t>
            </a:r>
            <a:r>
              <a:rPr lang="nl-NL" dirty="0" err="1">
                <a:hlinkClick r:id="rId2"/>
              </a:rPr>
              <a:t>Fronto</a:t>
            </a:r>
            <a:r>
              <a:rPr lang="nl-NL" dirty="0">
                <a:hlinkClick r:id="rId2"/>
              </a:rPr>
              <a:t> Temporale Dementie op jonge leeftijd (40)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040118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D92D29-205D-4974-8BCF-29FC95759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Front-temporale dementie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3C6D2F6-5E15-444B-9207-F7B989335E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Zoek op wat de symptomen van deze vorm van dementie zijn.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Symptomen:</a:t>
            </a:r>
          </a:p>
          <a:p>
            <a:r>
              <a:rPr lang="nl-NL" dirty="0" err="1"/>
              <a:t>Ontremt</a:t>
            </a:r>
            <a:r>
              <a:rPr lang="nl-NL" dirty="0"/>
              <a:t>, soms ongepast gedrag</a:t>
            </a:r>
          </a:p>
          <a:p>
            <a:r>
              <a:rPr lang="nl-NL" dirty="0"/>
              <a:t>Verminderde aandacht voor persoonlijke hygiëne</a:t>
            </a:r>
          </a:p>
          <a:p>
            <a:r>
              <a:rPr lang="nl-NL" dirty="0"/>
              <a:t>Onrust</a:t>
            </a:r>
          </a:p>
          <a:p>
            <a:r>
              <a:rPr lang="nl-NL" dirty="0"/>
              <a:t>Dwangmatig gedrag</a:t>
            </a:r>
          </a:p>
          <a:p>
            <a:r>
              <a:rPr lang="nl-NL" dirty="0"/>
              <a:t>Problemen met spreken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4EDFACD4-255B-4CA8-8ADA-C8DF39F0A03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77" b="6534"/>
          <a:stretch/>
        </p:blipFill>
        <p:spPr>
          <a:xfrm>
            <a:off x="5941460" y="2602522"/>
            <a:ext cx="2745340" cy="1865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956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A60DC9-B229-4757-833F-DF9A6B1AA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Syndroom van Korsakov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DEE6423-C147-42F7-9EFC-66F7A04C6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Geheugenverlies door ernstig gebrek aan vitamine B1</a:t>
            </a:r>
          </a:p>
          <a:p>
            <a:pPr marL="0" indent="0">
              <a:buNone/>
            </a:pPr>
            <a:r>
              <a:rPr lang="nl-NL" dirty="0"/>
              <a:t>Vaak veroorzaakt door alcoholmisbruik in combinatie met slechte voeding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Symptomen:</a:t>
            </a:r>
          </a:p>
          <a:p>
            <a:r>
              <a:rPr lang="nl-NL" dirty="0"/>
              <a:t>Geheugenverlies</a:t>
            </a:r>
          </a:p>
          <a:p>
            <a:r>
              <a:rPr lang="nl-NL" dirty="0"/>
              <a:t>Moeite met tijd en plaats</a:t>
            </a:r>
          </a:p>
          <a:p>
            <a:r>
              <a:rPr lang="nl-NL" dirty="0"/>
              <a:t>Moeite met personen te herkennen</a:t>
            </a:r>
          </a:p>
          <a:p>
            <a:r>
              <a:rPr lang="nl-NL" dirty="0"/>
              <a:t>Confabuleren (gaten in geheugen opvullen met fantasie)</a:t>
            </a:r>
          </a:p>
        </p:txBody>
      </p:sp>
    </p:spTree>
    <p:extLst>
      <p:ext uri="{BB962C8B-B14F-4D97-AF65-F5344CB8AC3E}">
        <p14:creationId xmlns:p14="http://schemas.microsoft.com/office/powerpoint/2010/main" val="3675982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5A90605-4E1B-4A9D-B093-9D564F3E07A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Lesuur</a:t>
            </a:r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F8C5AAF8-53D0-4D8D-8AA7-379774DDD877}"/>
              </a:ext>
            </a:extLst>
          </p:cNvPr>
          <p:cNvSpPr>
            <a:spLocks noGrp="1"/>
          </p:cNvSpPr>
          <p:nvPr>
            <p:ph type="body" sz="half" idx="3"/>
          </p:nvPr>
        </p:nvSpPr>
        <p:spPr>
          <a:xfrm>
            <a:off x="4767360" y="1842516"/>
            <a:ext cx="4041775" cy="654843"/>
          </a:xfrm>
        </p:spPr>
        <p:txBody>
          <a:bodyPr/>
          <a:lstStyle/>
          <a:p>
            <a:r>
              <a:rPr lang="nl-NL" dirty="0"/>
              <a:t>Tijdsplanning vandaag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2"/>
          </p:nvPr>
        </p:nvSpPr>
        <p:spPr/>
        <p:txBody>
          <a:bodyPr vert="horz" anchor="t">
            <a:normAutofit/>
          </a:bodyPr>
          <a:lstStyle/>
          <a:p>
            <a:r>
              <a:rPr lang="nl-NL" dirty="0"/>
              <a:t>Het geheugen</a:t>
            </a:r>
          </a:p>
          <a:p>
            <a:r>
              <a:rPr lang="nl-NL" dirty="0"/>
              <a:t>Dementie </a:t>
            </a:r>
          </a:p>
          <a:p>
            <a:pPr lvl="1"/>
            <a:r>
              <a:rPr lang="nl-NL" dirty="0"/>
              <a:t>Symptomen</a:t>
            </a:r>
          </a:p>
          <a:p>
            <a:pPr lvl="1"/>
            <a:r>
              <a:rPr lang="nl-NL" dirty="0"/>
              <a:t>Stadia</a:t>
            </a:r>
          </a:p>
          <a:p>
            <a:pPr lvl="1"/>
            <a:r>
              <a:rPr lang="nl-NL" dirty="0"/>
              <a:t>De meest voorkomende vormen van dementie</a:t>
            </a:r>
          </a:p>
          <a:p>
            <a:pPr lvl="1"/>
            <a:r>
              <a:rPr lang="nl-NL" dirty="0"/>
              <a:t>Voor de volgende keer</a:t>
            </a:r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79ECB84E-F19A-4821-BF45-8476F19484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68947" y="2521219"/>
            <a:ext cx="4040188" cy="3516924"/>
          </a:xfrm>
        </p:spPr>
        <p:txBody>
          <a:bodyPr>
            <a:normAutofit/>
          </a:bodyPr>
          <a:lstStyle/>
          <a:p>
            <a:r>
              <a:rPr lang="nl-NL" dirty="0"/>
              <a:t>10.00 – 10.15 	E&amp;D, bijpraten</a:t>
            </a:r>
          </a:p>
          <a:p>
            <a:r>
              <a:rPr lang="nl-NL" dirty="0"/>
              <a:t>10.15 – 11.00	Les en opdracht</a:t>
            </a:r>
          </a:p>
          <a:p>
            <a:r>
              <a:rPr lang="nl-NL" dirty="0"/>
              <a:t>11.00 – 11.10	Pauze</a:t>
            </a:r>
          </a:p>
          <a:p>
            <a:r>
              <a:rPr lang="nl-NL" dirty="0"/>
              <a:t>11.10 – 11.45 	Les en opdracht</a:t>
            </a:r>
          </a:p>
          <a:p>
            <a:r>
              <a:rPr lang="nl-NL" dirty="0"/>
              <a:t>11.45 – 12.00	Pauze </a:t>
            </a:r>
          </a:p>
          <a:p>
            <a:endParaRPr lang="nl-NL" dirty="0"/>
          </a:p>
          <a:p>
            <a:r>
              <a:rPr lang="nl-NL" dirty="0"/>
              <a:t>14.30 – 14.45 	E&amp;D, bijpraten</a:t>
            </a:r>
          </a:p>
          <a:p>
            <a:r>
              <a:rPr lang="nl-NL" dirty="0"/>
              <a:t>14.45 – 15.15 	Reflecteren </a:t>
            </a:r>
          </a:p>
        </p:txBody>
      </p:sp>
    </p:spTree>
    <p:extLst>
      <p:ext uri="{BB962C8B-B14F-4D97-AF65-F5344CB8AC3E}">
        <p14:creationId xmlns:p14="http://schemas.microsoft.com/office/powerpoint/2010/main" val="5750715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3326C9-8563-4760-BCE3-87F6B8FD0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28042"/>
            <a:ext cx="8229600" cy="1143000"/>
          </a:xfrm>
        </p:spPr>
        <p:txBody>
          <a:bodyPr/>
          <a:lstStyle/>
          <a:p>
            <a:r>
              <a:rPr lang="nl-NL" dirty="0"/>
              <a:t>Toetsvoorbereiding AF en </a:t>
            </a:r>
            <a:r>
              <a:rPr lang="nl-NL" dirty="0" err="1"/>
              <a:t>Path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8B1E1E0-E9A7-4AD9-AE21-E18CC2863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71042"/>
            <a:ext cx="8229600" cy="512518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nl-NL" sz="1800" dirty="0"/>
              <a:t>Reader Zenuwstelsel en hormoonstelsel</a:t>
            </a:r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r>
              <a:rPr lang="nl-NL" sz="1800" dirty="0"/>
              <a:t>Reader Zintuigen</a:t>
            </a:r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r>
              <a:rPr lang="nl-NL" sz="1800" dirty="0"/>
              <a:t>Theorieboek Gehandicaptenzorg</a:t>
            </a:r>
          </a:p>
          <a:p>
            <a:r>
              <a:rPr lang="nl-NL" sz="1800" dirty="0"/>
              <a:t>Hoofdstuk 1 t/m 1.3</a:t>
            </a:r>
          </a:p>
          <a:p>
            <a:r>
              <a:rPr lang="nl-NL" sz="1800" dirty="0"/>
              <a:t>Hoofdstuk 1.6.1 (blz. 33 en 34)</a:t>
            </a:r>
          </a:p>
          <a:p>
            <a:r>
              <a:rPr lang="nl-NL" sz="1800" dirty="0"/>
              <a:t>Hoofdstuk 8.4</a:t>
            </a:r>
          </a:p>
          <a:p>
            <a:r>
              <a:rPr lang="nl-NL" sz="1800" dirty="0"/>
              <a:t>Hoofdstuk 16</a:t>
            </a:r>
          </a:p>
          <a:p>
            <a:r>
              <a:rPr lang="nl-NL" sz="1800" dirty="0"/>
              <a:t>Hoofdstuk 18.2</a:t>
            </a:r>
          </a:p>
          <a:p>
            <a:r>
              <a:rPr lang="nl-NL" sz="1800" dirty="0"/>
              <a:t>Hoofdstuk 19.2 en 19.3</a:t>
            </a:r>
          </a:p>
          <a:p>
            <a:r>
              <a:rPr lang="nl-NL" sz="1800" dirty="0"/>
              <a:t>Hoofdstuk 20</a:t>
            </a:r>
          </a:p>
          <a:p>
            <a:r>
              <a:rPr lang="nl-NL" sz="1800" dirty="0"/>
              <a:t>Hoofdstuk 21</a:t>
            </a:r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r>
              <a:rPr lang="nl-NL" sz="1800" dirty="0"/>
              <a:t>Theorieboek Verpleeg-, Verzorgingshuizen, Thuiszorg, deel 1</a:t>
            </a:r>
          </a:p>
          <a:p>
            <a:r>
              <a:rPr lang="nl-NL" sz="1800" dirty="0"/>
              <a:t>Hoofdstuk 1.2</a:t>
            </a:r>
          </a:p>
          <a:p>
            <a:r>
              <a:rPr lang="nl-NL" sz="1800" dirty="0"/>
              <a:t>Hoofdstuk 9.1 t/m 9.4</a:t>
            </a:r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r>
              <a:rPr lang="nl-NL" sz="1800" dirty="0"/>
              <a:t>Theorieboek Persoonlijke Verzorging MZ</a:t>
            </a:r>
          </a:p>
          <a:p>
            <a:r>
              <a:rPr lang="nl-NL" sz="1800" dirty="0"/>
              <a:t>Hoofdstuk 4.7.1</a:t>
            </a:r>
          </a:p>
        </p:txBody>
      </p:sp>
    </p:spTree>
    <p:extLst>
      <p:ext uri="{BB962C8B-B14F-4D97-AF65-F5344CB8AC3E}">
        <p14:creationId xmlns:p14="http://schemas.microsoft.com/office/powerpoint/2010/main" val="19377020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F7F9DC-B4F0-4334-9FEA-19AB6B698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Leervraag van vandaag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0F69E53-6FBF-43B7-9C16-5421F3582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Welke kenmerken van Alzheimer zie je bij je cliënt?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B5969577-CDEB-4A62-ACBB-2AFE8C66A0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1222" y="4005064"/>
            <a:ext cx="3441556" cy="2567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3752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5A27AA-0BD7-404B-8F45-A436B67A2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 de volgende keer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FC0D094-07C0-430A-9BC0-E52FA4A03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Leren </a:t>
            </a:r>
          </a:p>
          <a:p>
            <a:pPr marL="0" indent="0">
              <a:buNone/>
            </a:pPr>
            <a:r>
              <a:rPr lang="nl-NL" dirty="0"/>
              <a:t>	Theorieboek Verpleeg-, Verzorgingshuizen en 	Thuiszorg deel 1,</a:t>
            </a:r>
          </a:p>
          <a:p>
            <a:pPr marL="0" indent="0">
              <a:buNone/>
            </a:pPr>
            <a:r>
              <a:rPr lang="nl-NL" dirty="0"/>
              <a:t>	bladzijde 100 t/m 106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Maken </a:t>
            </a:r>
          </a:p>
          <a:p>
            <a:pPr marL="0" indent="0">
              <a:buNone/>
            </a:pPr>
            <a:r>
              <a:rPr lang="nl-NL" dirty="0"/>
              <a:t>	Oefeningen en opdrachten die in It’s </a:t>
            </a:r>
            <a:r>
              <a:rPr lang="nl-NL" dirty="0" err="1"/>
              <a:t>learning</a:t>
            </a:r>
            <a:r>
              <a:rPr lang="nl-NL" dirty="0"/>
              <a:t> 	staan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Donderdag 25 april toets!</a:t>
            </a:r>
          </a:p>
        </p:txBody>
      </p:sp>
    </p:spTree>
    <p:extLst>
      <p:ext uri="{BB962C8B-B14F-4D97-AF65-F5344CB8AC3E}">
        <p14:creationId xmlns:p14="http://schemas.microsoft.com/office/powerpoint/2010/main" val="1724642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174502-91FD-457F-9226-1561C857D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geheugen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DF22C65-7367-471D-8BD0-E98069CA6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Welke soorten geheugen ken je?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Werkgeheugen (tijdelijk / korte termijn))</a:t>
            </a:r>
          </a:p>
          <a:p>
            <a:r>
              <a:rPr lang="nl-NL" dirty="0"/>
              <a:t>Lange termijn geheugen (bewuste geheugen)</a:t>
            </a:r>
          </a:p>
          <a:p>
            <a:r>
              <a:rPr lang="nl-NL" dirty="0"/>
              <a:t>Onbewuste geheugen</a:t>
            </a:r>
          </a:p>
        </p:txBody>
      </p:sp>
    </p:spTree>
    <p:extLst>
      <p:ext uri="{BB962C8B-B14F-4D97-AF65-F5344CB8AC3E}">
        <p14:creationId xmlns:p14="http://schemas.microsoft.com/office/powerpoint/2010/main" val="1456783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46389C-34E7-4280-856C-CD3495345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Cognitieve verouderingsproces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0FC051E-F334-48D0-9DA8-B3028ECCC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Hoe zat dat ook al weer???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Minder goed opnemen van nieuwe informatie</a:t>
            </a:r>
          </a:p>
          <a:p>
            <a:r>
              <a:rPr lang="nl-NL" dirty="0"/>
              <a:t>Trager opnemen van informatie</a:t>
            </a:r>
          </a:p>
          <a:p>
            <a:r>
              <a:rPr lang="nl-NL" dirty="0"/>
              <a:t>Moeizamer opdiepen van informatie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= normaal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36892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9E84E80A-7C20-4591-B6D1-C7376CF3D89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2837" y="3848851"/>
            <a:ext cx="2475913" cy="2504798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F08A4D2-9A9D-4EF0-81EC-8B1104891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Dementie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31FEDF0-1480-4966-A70C-74AFDEF84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Dementie is de verzamelnaam voor een combinatie van symptomen waarbij de hersenen informatie niet goed meer kunnen verwerken.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Er zijn ruim 50 soorten dementie.</a:t>
            </a:r>
          </a:p>
        </p:txBody>
      </p:sp>
    </p:spTree>
    <p:extLst>
      <p:ext uri="{BB962C8B-B14F-4D97-AF65-F5344CB8AC3E}">
        <p14:creationId xmlns:p14="http://schemas.microsoft.com/office/powerpoint/2010/main" val="3635984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08A4D2-9A9D-4EF0-81EC-8B1104891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Dementie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31FEDF0-1480-4966-A70C-74AFDEF84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935479"/>
            <a:ext cx="7927675" cy="4534959"/>
          </a:xfrm>
        </p:spPr>
        <p:txBody>
          <a:bodyPr>
            <a:normAutofit/>
          </a:bodyPr>
          <a:lstStyle/>
          <a:p>
            <a:pPr>
              <a:buFont typeface="Monotype Sorts" pitchFamily="2" charset="2"/>
              <a:buNone/>
              <a:defRPr/>
            </a:pPr>
            <a:r>
              <a:rPr lang="nl-NL" dirty="0"/>
              <a:t>Afgeleid van het Latijnse de-mens = zonder geest zijn, </a:t>
            </a:r>
            <a:r>
              <a:rPr lang="nl-NL" dirty="0" err="1"/>
              <a:t>ontgeestelijken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Symptomen:</a:t>
            </a:r>
          </a:p>
          <a:p>
            <a:pPr>
              <a:defRPr/>
            </a:pPr>
            <a:r>
              <a:rPr lang="nl-NL" dirty="0"/>
              <a:t>Geheugenverlies</a:t>
            </a:r>
          </a:p>
          <a:p>
            <a:pPr>
              <a:defRPr/>
            </a:pPr>
            <a:r>
              <a:rPr lang="nl-NL" dirty="0"/>
              <a:t>Verlies van oriëntatie</a:t>
            </a:r>
          </a:p>
          <a:p>
            <a:pPr>
              <a:defRPr/>
            </a:pPr>
            <a:r>
              <a:rPr lang="nl-NL" dirty="0"/>
              <a:t>Moeilijkheden met denken </a:t>
            </a:r>
          </a:p>
          <a:p>
            <a:pPr>
              <a:defRPr/>
            </a:pPr>
            <a:r>
              <a:rPr lang="nl-NL" dirty="0"/>
              <a:t>Verandering van gedrag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6" name="Picture 4" descr="Illustratie">
            <a:extLst>
              <a:ext uri="{FF2B5EF4-FFF2-40B4-BE49-F238E27FC236}">
                <a16:creationId xmlns:a16="http://schemas.microsoft.com/office/drawing/2014/main" id="{7C1B99AE-AFDD-45D9-B246-1500810AAC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996" y="2871868"/>
            <a:ext cx="2613804" cy="3598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3846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AD570A-A48A-4911-AC10-9CF033847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C68AD74-AC0F-45DC-A948-0D25540C9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Zoek in jullie boek VVT 1, hoofdstuk 9, op wat de verschillende stadia zijn van dementie.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Schrijf per stadium op wat er dan met de zorgvrager gebeurt en wat hij dan doet of niet doet.</a:t>
            </a:r>
          </a:p>
        </p:txBody>
      </p:sp>
    </p:spTree>
    <p:extLst>
      <p:ext uri="{BB962C8B-B14F-4D97-AF65-F5344CB8AC3E}">
        <p14:creationId xmlns:p14="http://schemas.microsoft.com/office/powerpoint/2010/main" val="2941243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6B62F6-98DF-4758-9255-486B5DCB9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Verschillende stadia van dementie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61DEE3-133C-4FA4-8974-63E6CFA3E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dirty="0"/>
              <a:t>Stadium 1</a:t>
            </a:r>
          </a:p>
          <a:p>
            <a:r>
              <a:rPr lang="nl-NL" dirty="0"/>
              <a:t>Beginnende vergeetachtigheid</a:t>
            </a:r>
          </a:p>
          <a:p>
            <a:r>
              <a:rPr lang="nl-NL" dirty="0"/>
              <a:t>Spullen kwijt raken</a:t>
            </a:r>
          </a:p>
          <a:p>
            <a:pPr marL="0" indent="0">
              <a:buNone/>
            </a:pPr>
            <a:r>
              <a:rPr lang="nl-NL" dirty="0"/>
              <a:t>Stadium 2</a:t>
            </a:r>
          </a:p>
          <a:p>
            <a:r>
              <a:rPr lang="nl-NL" dirty="0"/>
              <a:t>Meer vergeetachtigheid</a:t>
            </a:r>
          </a:p>
          <a:p>
            <a:r>
              <a:rPr lang="nl-NL" dirty="0"/>
              <a:t>Problemen met complexere handelingen (financiën, koken, boodschappen doen)</a:t>
            </a:r>
          </a:p>
          <a:p>
            <a:pPr marL="0" indent="0">
              <a:buNone/>
            </a:pPr>
            <a:r>
              <a:rPr lang="nl-NL" dirty="0"/>
              <a:t>Stadium 3</a:t>
            </a:r>
          </a:p>
          <a:p>
            <a:r>
              <a:rPr lang="nl-NL" dirty="0"/>
              <a:t>Moeite met oriënteren (tijd, plaats en persoon)</a:t>
            </a:r>
          </a:p>
          <a:p>
            <a:pPr marL="0" indent="0">
              <a:buNone/>
            </a:pPr>
            <a:r>
              <a:rPr lang="nl-NL" dirty="0"/>
              <a:t>Stadium 4</a:t>
            </a:r>
          </a:p>
          <a:p>
            <a:r>
              <a:rPr lang="nl-NL" dirty="0"/>
              <a:t>Problemen met taal</a:t>
            </a:r>
          </a:p>
          <a:p>
            <a:r>
              <a:rPr lang="nl-NL" dirty="0"/>
              <a:t>Vermogen tot bewegen neemt af</a:t>
            </a:r>
          </a:p>
          <a:p>
            <a:r>
              <a:rPr lang="nl-NL" dirty="0"/>
              <a:t>Volkomen afhankelijk van anderen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1875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8B7566-DC42-4CF2-A41B-2C9601C99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De meest voorkomende vormen van dementie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22E8BA8-E16F-4909-8A2C-5D9EDAC5A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Welke vormen van dementie ken je?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De meest voorkomende in Nederland zijn:</a:t>
            </a:r>
          </a:p>
          <a:p>
            <a:r>
              <a:rPr lang="nl-NL" dirty="0"/>
              <a:t>Ziekte van Alzheimer</a:t>
            </a:r>
          </a:p>
          <a:p>
            <a:r>
              <a:rPr lang="nl-NL" dirty="0" err="1"/>
              <a:t>Lewy</a:t>
            </a:r>
            <a:r>
              <a:rPr lang="nl-NL" dirty="0"/>
              <a:t> Body dementie</a:t>
            </a:r>
          </a:p>
          <a:p>
            <a:r>
              <a:rPr lang="nl-NL" dirty="0"/>
              <a:t>Vasculaire dementie</a:t>
            </a:r>
          </a:p>
          <a:p>
            <a:r>
              <a:rPr lang="nl-NL" dirty="0"/>
              <a:t>Fronto-temporale dementie</a:t>
            </a:r>
          </a:p>
        </p:txBody>
      </p:sp>
    </p:spTree>
    <p:extLst>
      <p:ext uri="{BB962C8B-B14F-4D97-AF65-F5344CB8AC3E}">
        <p14:creationId xmlns:p14="http://schemas.microsoft.com/office/powerpoint/2010/main" val="1589503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oom">
  <a:themeElements>
    <a:clrScheme name="Stroom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Stroom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troo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FBC81CC818C44D999805BCEB722B5A" ma:contentTypeVersion="4" ma:contentTypeDescription="Een nieuw document maken." ma:contentTypeScope="" ma:versionID="b8d86254900a858b54199c01f052a001">
  <xsd:schema xmlns:xsd="http://www.w3.org/2001/XMLSchema" xmlns:xs="http://www.w3.org/2001/XMLSchema" xmlns:p="http://schemas.microsoft.com/office/2006/metadata/properties" xmlns:ns2="1a54669d-c472-447b-94aa-806d01968246" xmlns:ns3="d6aeae6d-abcb-46cd-8437-dc87b44d9692" targetNamespace="http://schemas.microsoft.com/office/2006/metadata/properties" ma:root="true" ma:fieldsID="469f6cfc5da653e39bd30db76dc31847" ns2:_="" ns3:_="">
    <xsd:import namespace="1a54669d-c472-447b-94aa-806d01968246"/>
    <xsd:import namespace="d6aeae6d-abcb-46cd-8437-dc87b44d96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54669d-c472-447b-94aa-806d019682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aeae6d-abcb-46cd-8437-dc87b44d96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3D1B747-8123-45F4-B7E0-7EAF80D6D58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E526154-CAE5-466E-BAA9-42E8F4013C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54669d-c472-447b-94aa-806d01968246"/>
    <ds:schemaRef ds:uri="d6aeae6d-abcb-46cd-8437-dc87b44d96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676B844-6100-42EE-8E75-649E7757A9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616</TotalTime>
  <Words>737</Words>
  <Application>Microsoft Office PowerPoint</Application>
  <PresentationFormat>Diavoorstelling (4:3)</PresentationFormat>
  <Paragraphs>185</Paragraphs>
  <Slides>22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22</vt:i4>
      </vt:variant>
    </vt:vector>
  </HeadingPairs>
  <TitlesOfParts>
    <vt:vector size="27" baseType="lpstr">
      <vt:lpstr>Calibri</vt:lpstr>
      <vt:lpstr>Constantia</vt:lpstr>
      <vt:lpstr>Monotype Sorts</vt:lpstr>
      <vt:lpstr>Wingdings 2</vt:lpstr>
      <vt:lpstr>Stroom</vt:lpstr>
      <vt:lpstr>Pathologie</vt:lpstr>
      <vt:lpstr>Inhoud</vt:lpstr>
      <vt:lpstr>Het geheugen</vt:lpstr>
      <vt:lpstr>Cognitieve verouderingsproces</vt:lpstr>
      <vt:lpstr>Dementie </vt:lpstr>
      <vt:lpstr>Dementie </vt:lpstr>
      <vt:lpstr>Opdracht</vt:lpstr>
      <vt:lpstr>Verschillende stadia van dementie</vt:lpstr>
      <vt:lpstr>De meest voorkomende vormen van dementie</vt:lpstr>
      <vt:lpstr>Ziekte van Alzheimer</vt:lpstr>
      <vt:lpstr>Ziekte van Alzheimer</vt:lpstr>
      <vt:lpstr>Lewy body dementie</vt:lpstr>
      <vt:lpstr>Lewy body dementie</vt:lpstr>
      <vt:lpstr>Lewy body dementie</vt:lpstr>
      <vt:lpstr>Vasculaire dementie</vt:lpstr>
      <vt:lpstr>Vasculaire dementie</vt:lpstr>
      <vt:lpstr>Fronto-temporale dementie</vt:lpstr>
      <vt:lpstr>Front-temporale dementie</vt:lpstr>
      <vt:lpstr>Syndroom van Korsakov</vt:lpstr>
      <vt:lpstr>Toetsvoorbereiding AF en Path</vt:lpstr>
      <vt:lpstr>Leervraag van vandaag</vt:lpstr>
      <vt:lpstr>Voor de volgende keer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Pathologie</dc:title>
  <dc:creator>Astrid van den Berg</dc:creator>
  <cp:lastModifiedBy>Femke van der Wal</cp:lastModifiedBy>
  <cp:revision>27</cp:revision>
  <dcterms:modified xsi:type="dcterms:W3CDTF">2020-10-29T10:23:45Z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0x010100CBFBC81CC818C44D999805BCEB722B5A</vt:lpwstr>
  </property>
  <property fmtid="{D5CDD505-2E9C-101B-9397-08002B2CF9AE}" pid="3" name="Order">
    <vt:r8>10727600</vt:r8>
  </property>
  <property fmtid="{D5CDD505-2E9C-101B-9397-08002B2CF9AE}" pid="4" name="ComplianceAssetId">
    <vt:lpwstr/>
  </property>
  <property fmtid="{D5CDD505-2E9C-101B-9397-08002B2CF9AE}" pid="5" name="AuthorIds_UIVersion_6144">
    <vt:lpwstr>4</vt:lpwstr>
  </property>
  <property fmtid="{D5CDD505-2E9C-101B-9397-08002B2CF9AE}" pid="6" name="_SourceUrl">
    <vt:lpwstr/>
  </property>
  <property fmtid="{D5CDD505-2E9C-101B-9397-08002B2CF9AE}" pid="7" name="_SharedFileIndex">
    <vt:lpwstr/>
  </property>
</Properties>
</file>